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  <a:srgbClr val="A20000"/>
    <a:srgbClr val="BC0000"/>
    <a:srgbClr val="B0000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48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14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51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89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41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61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4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12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71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54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7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14D46-1FDF-4603-922A-777572886DC6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E90FA-A53C-4E59-9FD5-082A591676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05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0000">
            <a:alpha val="9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699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8000" dirty="0" smtClean="0"/>
              <a:t>     </a:t>
            </a:r>
          </a:p>
          <a:p>
            <a:pPr marL="0" indent="0">
              <a:buNone/>
            </a:pPr>
            <a:r>
              <a:rPr lang="en-GB" sz="8000" dirty="0"/>
              <a:t> </a:t>
            </a:r>
            <a:r>
              <a:rPr lang="en-GB" sz="8000" dirty="0" smtClean="0"/>
              <a:t>    </a:t>
            </a:r>
            <a:r>
              <a:rPr lang="en-GB" sz="8000" dirty="0" smtClean="0">
                <a:solidFill>
                  <a:schemeClr val="bg1"/>
                </a:solidFill>
              </a:rPr>
              <a:t>Financial Highlights</a:t>
            </a:r>
            <a:endParaRPr lang="en-GB" sz="80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531" y="456406"/>
            <a:ext cx="6484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438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483598"/>
              </p:ext>
            </p:extLst>
          </p:nvPr>
        </p:nvGraphicFramePr>
        <p:xfrm>
          <a:off x="403411" y="215149"/>
          <a:ext cx="11524131" cy="65963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26823"/>
                <a:gridCol w="2224327"/>
                <a:gridCol w="2224327"/>
                <a:gridCol w="2224327"/>
                <a:gridCol w="2224327"/>
              </a:tblGrid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Year ended 31 March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INCOME ACCOUNT</a:t>
                      </a:r>
                      <a:b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Lottery profits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 dirty="0">
                          <a:solidFill>
                            <a:schemeClr val="tx1"/>
                          </a:solidFill>
                          <a:effectLst/>
                        </a:rPr>
                        <a:t>684,555</a:t>
                      </a: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>
                          <a:solidFill>
                            <a:schemeClr val="tx1"/>
                          </a:solidFill>
                          <a:effectLst/>
                        </a:rPr>
                        <a:t>701,802</a:t>
                      </a:r>
                      <a:endParaRPr lang="en-GB" sz="1600" u="sng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>
                          <a:solidFill>
                            <a:schemeClr val="tx1"/>
                          </a:solidFill>
                          <a:effectLst/>
                        </a:rPr>
                        <a:t>453,996</a:t>
                      </a:r>
                      <a:endParaRPr lang="en-GB" sz="1600" u="sng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 dirty="0">
                          <a:solidFill>
                            <a:schemeClr val="tx1"/>
                          </a:solidFill>
                          <a:effectLst/>
                        </a:rPr>
                        <a:t>1,250,000</a:t>
                      </a: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u="none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u="none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non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u="non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non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u="non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none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u="none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non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u="non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Grants approved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 dirty="0">
                          <a:solidFill>
                            <a:schemeClr val="tx1"/>
                          </a:solidFill>
                          <a:effectLst/>
                        </a:rPr>
                        <a:t>784,673</a:t>
                      </a: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 dirty="0">
                          <a:solidFill>
                            <a:schemeClr val="tx1"/>
                          </a:solidFill>
                          <a:effectLst/>
                        </a:rPr>
                        <a:t>833,015</a:t>
                      </a: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 dirty="0">
                          <a:solidFill>
                            <a:schemeClr val="tx1"/>
                          </a:solidFill>
                          <a:effectLst/>
                        </a:rPr>
                        <a:t>776,275</a:t>
                      </a: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u="none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u="none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non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u="non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non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u="non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non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u="non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non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u="non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512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Cost of training provided free to Members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non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 dirty="0">
                          <a:solidFill>
                            <a:schemeClr val="tx1"/>
                          </a:solidFill>
                          <a:effectLst/>
                        </a:rPr>
                        <a:t>8,767</a:t>
                      </a: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 dirty="0">
                          <a:solidFill>
                            <a:schemeClr val="tx1"/>
                          </a:solidFill>
                          <a:effectLst/>
                        </a:rPr>
                        <a:t>16,132</a:t>
                      </a: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 dirty="0">
                          <a:solidFill>
                            <a:schemeClr val="tx1"/>
                          </a:solidFill>
                          <a:effectLst/>
                        </a:rPr>
                        <a:t>27,782</a:t>
                      </a: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Net investment gains / (losses)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>
                          <a:solidFill>
                            <a:schemeClr val="tx1"/>
                          </a:solidFill>
                          <a:effectLst/>
                        </a:rPr>
                        <a:t>68,606</a:t>
                      </a:r>
                      <a:endParaRPr lang="en-GB" sz="1600" u="sng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>
                          <a:solidFill>
                            <a:schemeClr val="tx1"/>
                          </a:solidFill>
                          <a:effectLst/>
                        </a:rPr>
                        <a:t>(63,400)</a:t>
                      </a:r>
                      <a:endParaRPr lang="en-GB" sz="1600" u="sng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sng" baseline="0" dirty="0">
                          <a:solidFill>
                            <a:schemeClr val="tx1"/>
                          </a:solidFill>
                          <a:effectLst/>
                        </a:rPr>
                        <a:t>357,375</a:t>
                      </a:r>
                      <a:endParaRPr lang="en-GB" sz="1600" u="sng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BALANCE SHEET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Restricted reserves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434,750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397,989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370,207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Unrestricted reserves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2,966,992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2,831,251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2,878,546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Total reserves: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u="dbl" baseline="0" dirty="0">
                          <a:solidFill>
                            <a:schemeClr val="tx1"/>
                          </a:solidFill>
                          <a:effectLst/>
                        </a:rPr>
                        <a:t>3,401,742</a:t>
                      </a:r>
                      <a:endParaRPr lang="en-GB" sz="1600" b="1" u="dbl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u="dbl" baseline="0" dirty="0">
                          <a:solidFill>
                            <a:schemeClr val="tx1"/>
                          </a:solidFill>
                          <a:effectLst/>
                        </a:rPr>
                        <a:t>3,229,240</a:t>
                      </a:r>
                      <a:endParaRPr lang="en-GB" sz="1600" b="1" u="dbl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u="dbl" baseline="0" dirty="0">
                          <a:solidFill>
                            <a:schemeClr val="tx1"/>
                          </a:solidFill>
                          <a:effectLst/>
                        </a:rPr>
                        <a:t>3,248,753</a:t>
                      </a:r>
                      <a:endParaRPr lang="en-GB" sz="1600" b="1" u="dbl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Of unrestricted: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  Distributable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1,504,492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1,466,251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1,611,046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  Undistributable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1,462,500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1,365,000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1,267,500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1,171,000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dbl" baseline="0">
                          <a:solidFill>
                            <a:schemeClr val="tx1"/>
                          </a:solidFill>
                          <a:effectLst/>
                        </a:rPr>
                        <a:t>2,966,992</a:t>
                      </a:r>
                      <a:endParaRPr lang="en-GB" sz="1600" u="dbl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dbl" baseline="0">
                          <a:solidFill>
                            <a:schemeClr val="tx1"/>
                          </a:solidFill>
                          <a:effectLst/>
                        </a:rPr>
                        <a:t>2,831,251</a:t>
                      </a:r>
                      <a:endParaRPr lang="en-GB" sz="1600" u="dbl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u="dbl" baseline="0" dirty="0">
                          <a:solidFill>
                            <a:schemeClr val="tx1"/>
                          </a:solidFill>
                          <a:effectLst/>
                        </a:rPr>
                        <a:t>2,878,546</a:t>
                      </a:r>
                      <a:endParaRPr lang="en-GB" sz="1600" u="dbl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9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80</Words>
  <Application>Microsoft Office PowerPoint</Application>
  <PresentationFormat>Widescreen</PresentationFormat>
  <Paragraphs>104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Wilton</dc:creator>
  <cp:lastModifiedBy>Lyn Wilton</cp:lastModifiedBy>
  <cp:revision>7</cp:revision>
  <dcterms:created xsi:type="dcterms:W3CDTF">2017-07-03T13:48:26Z</dcterms:created>
  <dcterms:modified xsi:type="dcterms:W3CDTF">2017-07-11T10:35:39Z</dcterms:modified>
</cp:coreProperties>
</file>